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6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1"/>
  </p:normalViewPr>
  <p:slideViewPr>
    <p:cSldViewPr snapToGrid="0" snapToObjects="1">
      <p:cViewPr>
        <p:scale>
          <a:sx n="99" d="100"/>
          <a:sy n="99" d="100"/>
        </p:scale>
        <p:origin x="1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05A37-E0BC-BE4D-B440-6F6CE7A7810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FAF3F-7A3D-6144-B7C3-F6DAFF6E2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1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FAF3F-7A3D-6144-B7C3-F6DAFF6E22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FAF3F-7A3D-6144-B7C3-F6DAFF6E22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FAF3F-7A3D-6144-B7C3-F6DAFF6E2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7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FAF3F-7A3D-6144-B7C3-F6DAFF6E22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6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6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3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7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3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1C078-3101-6840-A72B-06DD10597AF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0705-4EAA-7846-8236-7053E99D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tiff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tiff"/><Relationship Id="rId13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28.tiff"/><Relationship Id="rId10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45919" y="3185604"/>
            <a:ext cx="2948151" cy="1450427"/>
          </a:xfrm>
          <a:prstGeom prst="roundRect">
            <a:avLst/>
          </a:prstGeom>
          <a:noFill/>
          <a:ln w="2159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Statistics Service</a:t>
            </a: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统计服务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66733" y="3185604"/>
            <a:ext cx="2948151" cy="1450427"/>
          </a:xfrm>
          <a:prstGeom prst="roundRect">
            <a:avLst/>
          </a:prstGeom>
          <a:noFill/>
          <a:ln w="2159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Product Service</a:t>
            </a: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产品服务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987547" y="3201369"/>
            <a:ext cx="2948151" cy="1450427"/>
          </a:xfrm>
          <a:prstGeom prst="roundRect">
            <a:avLst/>
          </a:prstGeom>
          <a:noFill/>
          <a:ln w="2159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Account Service</a:t>
            </a: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账户服务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5007863" y="5385333"/>
            <a:ext cx="1665890" cy="1379046"/>
          </a:xfrm>
          <a:prstGeom prst="can">
            <a:avLst/>
          </a:prstGeom>
          <a:noFill/>
          <a:ln w="3175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Product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DB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2578771" y="5520571"/>
            <a:ext cx="1140843" cy="1243808"/>
          </a:xfrm>
          <a:prstGeom prst="can">
            <a:avLst/>
          </a:prstGeom>
          <a:noFill/>
          <a:ln w="3175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Statistics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DB</a:t>
            </a:r>
            <a:endParaRPr lang="en-US" dirty="0"/>
          </a:p>
        </p:txBody>
      </p:sp>
      <p:sp>
        <p:nvSpPr>
          <p:cNvPr id="11" name="Can 10"/>
          <p:cNvSpPr/>
          <p:nvPr/>
        </p:nvSpPr>
        <p:spPr>
          <a:xfrm>
            <a:off x="8628677" y="5385333"/>
            <a:ext cx="1665890" cy="1379046"/>
          </a:xfrm>
          <a:prstGeom prst="can">
            <a:avLst/>
          </a:prstGeom>
          <a:noFill/>
          <a:ln w="31750" cap="rnd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Account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DB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54309" y="3311731"/>
            <a:ext cx="1387365" cy="3310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67236" y="3311731"/>
            <a:ext cx="1387365" cy="3310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14324" y="3311731"/>
            <a:ext cx="1387365" cy="3310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 API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107488" y="4754039"/>
            <a:ext cx="6350" cy="820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1849" y="4754039"/>
            <a:ext cx="0" cy="820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154193" y="4754039"/>
            <a:ext cx="0" cy="820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78041" y="4736110"/>
            <a:ext cx="7883" cy="812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83860" y="4754039"/>
            <a:ext cx="7883" cy="812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746093" y="4786027"/>
            <a:ext cx="7883" cy="812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23853" y="1892137"/>
            <a:ext cx="1678102" cy="4221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mtClean="0"/>
              <a:t>船屋点餐系统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243655" y="1907635"/>
            <a:ext cx="2191408" cy="3950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船屋</a:t>
            </a:r>
            <a:r>
              <a:rPr lang="zh-CN" altLang="en-US" sz="1600" smtClean="0"/>
              <a:t>餐饮管理系统</a:t>
            </a:r>
            <a:endParaRPr lang="en-US" sz="1600" dirty="0"/>
          </a:p>
        </p:txBody>
      </p:sp>
      <p:sp>
        <p:nvSpPr>
          <p:cNvPr id="32" name="Rounded Rectangle 31"/>
          <p:cNvSpPr/>
          <p:nvPr/>
        </p:nvSpPr>
        <p:spPr>
          <a:xfrm>
            <a:off x="1686468" y="5706494"/>
            <a:ext cx="758297" cy="461615"/>
          </a:xfrm>
          <a:prstGeom prst="round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</a:rPr>
              <a:t>WORKER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3" name="Picture 2" descr="bs, redi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9" y="5532053"/>
            <a:ext cx="940445" cy="94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690833" y="6443771"/>
            <a:ext cx="802226" cy="3009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31" name="Striped Right Arrow 30"/>
          <p:cNvSpPr/>
          <p:nvPr/>
        </p:nvSpPr>
        <p:spPr>
          <a:xfrm>
            <a:off x="1686704" y="6161964"/>
            <a:ext cx="821363" cy="288786"/>
          </a:xfrm>
          <a:prstGeom prst="striped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127081" y="62220"/>
            <a:ext cx="5655173" cy="2397128"/>
          </a:xfrm>
          <a:prstGeom prst="roundRect">
            <a:avLst/>
          </a:prstGeom>
          <a:noFill/>
          <a:ln w="21590">
            <a:solidFill>
              <a:schemeClr val="bg2">
                <a:lumMod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28964" y="190906"/>
            <a:ext cx="1146583" cy="3310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WEB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428964" y="557674"/>
            <a:ext cx="1146583" cy="3310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512213" y="260133"/>
            <a:ext cx="1501381" cy="1434091"/>
          </a:xfrm>
          <a:prstGeom prst="ellipse">
            <a:avLst/>
          </a:prstGeom>
          <a:noFill/>
          <a:ln w="25400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CLIENT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533603" y="260133"/>
            <a:ext cx="1501381" cy="1434091"/>
          </a:xfrm>
          <a:prstGeom prst="ellipse">
            <a:avLst/>
          </a:prstGeom>
          <a:noFill/>
          <a:ln w="25400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MANAGEMENT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2444765" y="2438584"/>
            <a:ext cx="704427" cy="6285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786170" y="2442415"/>
            <a:ext cx="675452" cy="6247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840808" y="2544173"/>
            <a:ext cx="1" cy="5455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15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9545" y="353292"/>
            <a:ext cx="3325091" cy="28156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1323" y="397064"/>
            <a:ext cx="262559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Client</a:t>
            </a:r>
            <a:r>
              <a:rPr lang="zh-CN" altLang="en-US" dirty="0" smtClean="0"/>
              <a:t> （船屋点餐系统）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5" y="3684711"/>
            <a:ext cx="2852889" cy="1473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323" y="3330148"/>
            <a:ext cx="329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Management</a:t>
            </a:r>
            <a:r>
              <a:rPr lang="zh-CN" altLang="en-US" dirty="0" smtClean="0"/>
              <a:t>（船屋餐饮管理）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445" y="2755544"/>
            <a:ext cx="262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</a:rPr>
              <a:t>（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VUE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+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Node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Express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）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294" y="5172496"/>
            <a:ext cx="262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</a:rPr>
              <a:t>（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VUE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+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Node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Express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）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1210" y="353292"/>
            <a:ext cx="6738052" cy="519842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9543" y="3264368"/>
            <a:ext cx="3325091" cy="231156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611402" y="3347355"/>
            <a:ext cx="2625591" cy="19084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39117" y="2942225"/>
            <a:ext cx="772285" cy="747745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85720" y="4874542"/>
            <a:ext cx="725682" cy="6837"/>
          </a:xfrm>
          <a:prstGeom prst="straightConnector1">
            <a:avLst/>
          </a:prstGeom>
          <a:ln w="381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odejs png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67" y="4188771"/>
            <a:ext cx="2129364" cy="10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86713" y="3470803"/>
            <a:ext cx="238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Statistics Service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API</a:t>
            </a:r>
          </a:p>
          <a:p>
            <a:r>
              <a:rPr lang="en-US" sz="1600" dirty="0" smtClean="0"/>
              <a:t>(</a:t>
            </a:r>
            <a:r>
              <a:rPr lang="zh-CN" altLang="en-US" sz="1600" dirty="0" smtClean="0"/>
              <a:t>统计服务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28" name="Rounded Rectangle 27"/>
          <p:cNvSpPr/>
          <p:nvPr/>
        </p:nvSpPr>
        <p:spPr>
          <a:xfrm>
            <a:off x="4611402" y="711853"/>
            <a:ext cx="2571127" cy="127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Striped Right Arrow 25"/>
          <p:cNvSpPr/>
          <p:nvPr/>
        </p:nvSpPr>
        <p:spPr>
          <a:xfrm rot="16200000">
            <a:off x="5331084" y="2392864"/>
            <a:ext cx="1066930" cy="485283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074533" y="2573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推送数据</a:t>
            </a:r>
            <a:endParaRPr lang="en-US" dirty="0"/>
          </a:p>
        </p:txBody>
      </p:sp>
      <p:pic>
        <p:nvPicPr>
          <p:cNvPr id="2055" name="Picture 7" descr="redis png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13" y="956329"/>
            <a:ext cx="960504" cy="9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843598" y="102892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Redis</a:t>
            </a:r>
          </a:p>
          <a:p>
            <a:r>
              <a:rPr lang="zh-CN" altLang="en-US" sz="1600" dirty="0" smtClean="0"/>
              <a:t>缓存服务</a:t>
            </a:r>
            <a:endParaRPr lang="en-US" sz="1600" dirty="0"/>
          </a:p>
        </p:txBody>
      </p:sp>
      <p:sp>
        <p:nvSpPr>
          <p:cNvPr id="33" name="Rounded Rectangle 32"/>
          <p:cNvSpPr/>
          <p:nvPr/>
        </p:nvSpPr>
        <p:spPr>
          <a:xfrm>
            <a:off x="7936491" y="3347355"/>
            <a:ext cx="2784208" cy="19060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873096" y="711852"/>
            <a:ext cx="2871103" cy="16557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926078" y="851176"/>
            <a:ext cx="2818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Statistics Service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Worker</a:t>
            </a:r>
          </a:p>
          <a:p>
            <a:r>
              <a:rPr lang="en-US" sz="1600" dirty="0" smtClean="0"/>
              <a:t>(</a:t>
            </a:r>
            <a:r>
              <a:rPr lang="zh-CN" altLang="en-US" sz="1600" dirty="0" smtClean="0"/>
              <a:t>统计服务</a:t>
            </a:r>
            <a:r>
              <a:rPr lang="en-US" sz="1600" dirty="0" smtClean="0"/>
              <a:t>)</a:t>
            </a:r>
            <a:endParaRPr lang="en-US" sz="2000" dirty="0"/>
          </a:p>
        </p:txBody>
      </p:sp>
      <p:pic>
        <p:nvPicPr>
          <p:cNvPr id="2059" name="Picture 11" descr=".net core png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67" y="1518808"/>
            <a:ext cx="2529139" cy="8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8042948" y="3483895"/>
            <a:ext cx="2818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Statistics Service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DB</a:t>
            </a:r>
          </a:p>
          <a:p>
            <a:r>
              <a:rPr lang="en-US" sz="1600" dirty="0" smtClean="0"/>
              <a:t>(</a:t>
            </a:r>
            <a:r>
              <a:rPr lang="zh-CN" altLang="en-US" sz="1600" dirty="0" smtClean="0"/>
              <a:t>数据库服务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2063" name="Picture 15" descr="postgresql png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026" y="4310376"/>
            <a:ext cx="842004" cy="8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965319" y="4491784"/>
            <a:ext cx="159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Postgre</a:t>
            </a:r>
            <a:r>
              <a:rPr lang="en-US" altLang="zh-CN" sz="2400" dirty="0" smtClean="0">
                <a:solidFill>
                  <a:schemeClr val="accent1"/>
                </a:solidFill>
              </a:rPr>
              <a:t>SQL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3" name="Striped Right Arrow 42"/>
          <p:cNvSpPr/>
          <p:nvPr/>
        </p:nvSpPr>
        <p:spPr>
          <a:xfrm rot="10800000">
            <a:off x="7169723" y="1208545"/>
            <a:ext cx="624320" cy="382045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240045" y="8686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拉取</a:t>
            </a:r>
            <a:endParaRPr lang="en-US" dirty="0"/>
          </a:p>
        </p:txBody>
      </p:sp>
      <p:sp>
        <p:nvSpPr>
          <p:cNvPr id="45" name="Striped Right Arrow 44"/>
          <p:cNvSpPr/>
          <p:nvPr/>
        </p:nvSpPr>
        <p:spPr>
          <a:xfrm rot="5400000">
            <a:off x="8727807" y="2637246"/>
            <a:ext cx="865976" cy="390952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9311371" y="2572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推送</a:t>
            </a:r>
            <a:endParaRPr lang="en-US" dirty="0"/>
          </a:p>
        </p:txBody>
      </p:sp>
      <p:sp>
        <p:nvSpPr>
          <p:cNvPr id="47" name="Striped Right Arrow 46"/>
          <p:cNvSpPr/>
          <p:nvPr/>
        </p:nvSpPr>
        <p:spPr>
          <a:xfrm>
            <a:off x="7258795" y="4232687"/>
            <a:ext cx="624320" cy="382045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14140" y="38801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读取</a:t>
            </a:r>
            <a:endParaRPr lang="en-US" dirty="0"/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17" y="900443"/>
            <a:ext cx="2767538" cy="1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802" y="312014"/>
            <a:ext cx="711200" cy="7874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703249" y="2618492"/>
            <a:ext cx="2233276" cy="1050732"/>
            <a:chOff x="4986959" y="353292"/>
            <a:chExt cx="2233276" cy="1050732"/>
          </a:xfrm>
        </p:grpSpPr>
        <p:sp>
          <p:nvSpPr>
            <p:cNvPr id="2" name="Rounded Rectangle 1"/>
            <p:cNvSpPr/>
            <p:nvPr/>
          </p:nvSpPr>
          <p:spPr>
            <a:xfrm>
              <a:off x="4986959" y="353292"/>
              <a:ext cx="2233276" cy="105073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7614" y="549827"/>
              <a:ext cx="647700" cy="685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15314" y="569561"/>
              <a:ext cx="14003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API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Gateway</a:t>
              </a:r>
            </a:p>
            <a:p>
              <a:r>
                <a:rPr lang="en-US" altLang="zh-CN" b="1" dirty="0" smtClean="0"/>
                <a:t>API</a:t>
              </a:r>
              <a:r>
                <a:rPr lang="zh-CN" altLang="en-US" b="1" dirty="0" smtClean="0"/>
                <a:t> 网关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391616" y="258523"/>
            <a:ext cx="2753466" cy="1050732"/>
            <a:chOff x="4986959" y="353292"/>
            <a:chExt cx="2233276" cy="1050732"/>
          </a:xfrm>
        </p:grpSpPr>
        <p:sp>
          <p:nvSpPr>
            <p:cNvPr id="67" name="Rounded Rectangle 66"/>
            <p:cNvSpPr/>
            <p:nvPr/>
          </p:nvSpPr>
          <p:spPr>
            <a:xfrm>
              <a:off x="4986959" y="353292"/>
              <a:ext cx="2233276" cy="105073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682863" y="582061"/>
              <a:ext cx="12398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Config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Service</a:t>
              </a:r>
            </a:p>
            <a:p>
              <a:r>
                <a:rPr lang="zh-CN" altLang="en-US" b="1" dirty="0" smtClean="0"/>
                <a:t>配置中心</a:t>
              </a:r>
              <a:endParaRPr lang="en-US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391616" y="2919742"/>
            <a:ext cx="2807399" cy="1050732"/>
            <a:chOff x="8459444" y="1885308"/>
            <a:chExt cx="2807399" cy="1050732"/>
          </a:xfrm>
        </p:grpSpPr>
        <p:grpSp>
          <p:nvGrpSpPr>
            <p:cNvPr id="70" name="Group 69"/>
            <p:cNvGrpSpPr/>
            <p:nvPr/>
          </p:nvGrpSpPr>
          <p:grpSpPr>
            <a:xfrm>
              <a:off x="8459444" y="1885308"/>
              <a:ext cx="2807399" cy="1050732"/>
              <a:chOff x="4986959" y="353292"/>
              <a:chExt cx="2282169" cy="1050732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4986959" y="353292"/>
                <a:ext cx="2233276" cy="1050732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684437" y="542108"/>
                <a:ext cx="15846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Service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Discovery</a:t>
                </a:r>
              </a:p>
              <a:p>
                <a:r>
                  <a:rPr lang="zh-CN" altLang="en-US" b="1" dirty="0" smtClean="0"/>
                  <a:t>服务发现</a:t>
                </a:r>
                <a:endParaRPr lang="en-US" b="1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8836" y="2074124"/>
              <a:ext cx="711200" cy="673100"/>
            </a:xfrm>
            <a:prstGeom prst="rect">
              <a:avLst/>
            </a:prstGeom>
          </p:spPr>
        </p:pic>
      </p:grpSp>
      <p:cxnSp>
        <p:nvCxnSpPr>
          <p:cNvPr id="73" name="Straight Arrow Connector 72"/>
          <p:cNvCxnSpPr/>
          <p:nvPr/>
        </p:nvCxnSpPr>
        <p:spPr>
          <a:xfrm>
            <a:off x="3546877" y="1903473"/>
            <a:ext cx="268789" cy="5610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733114" y="3781791"/>
            <a:ext cx="1" cy="5455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8391617" y="1609894"/>
            <a:ext cx="2836785" cy="1050732"/>
            <a:chOff x="4986959" y="353292"/>
            <a:chExt cx="2306058" cy="1050732"/>
          </a:xfrm>
        </p:grpSpPr>
        <p:sp>
          <p:nvSpPr>
            <p:cNvPr id="79" name="Rounded Rectangle 78"/>
            <p:cNvSpPr/>
            <p:nvPr/>
          </p:nvSpPr>
          <p:spPr>
            <a:xfrm>
              <a:off x="4986959" y="353292"/>
              <a:ext cx="2233276" cy="105073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08326" y="586852"/>
              <a:ext cx="1584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Monitor</a:t>
              </a:r>
            </a:p>
            <a:p>
              <a:r>
                <a:rPr lang="zh-CN" altLang="en-US" b="1" dirty="0" smtClean="0"/>
                <a:t>监控</a:t>
              </a:r>
              <a:endParaRPr lang="en-US" b="1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315" y="1820542"/>
            <a:ext cx="749300" cy="520700"/>
          </a:xfrm>
          <a:prstGeom prst="rect">
            <a:avLst/>
          </a:prstGeom>
        </p:spPr>
      </p:pic>
      <p:grpSp>
        <p:nvGrpSpPr>
          <p:cNvPr id="2055" name="Group 2054"/>
          <p:cNvGrpSpPr/>
          <p:nvPr/>
        </p:nvGrpSpPr>
        <p:grpSpPr>
          <a:xfrm>
            <a:off x="3443257" y="4740252"/>
            <a:ext cx="2164976" cy="809919"/>
            <a:chOff x="1506072" y="4881281"/>
            <a:chExt cx="2164976" cy="809919"/>
          </a:xfrm>
        </p:grpSpPr>
        <p:sp>
          <p:nvSpPr>
            <p:cNvPr id="97" name="Rounded Rectangle 96"/>
            <p:cNvSpPr/>
            <p:nvPr/>
          </p:nvSpPr>
          <p:spPr>
            <a:xfrm>
              <a:off x="1506072" y="4881281"/>
              <a:ext cx="2164976" cy="809919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128728" y="5023879"/>
              <a:ext cx="15413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Account</a:t>
              </a:r>
              <a:r>
                <a:rPr lang="zh-CN" altLang="en-US" sz="1600" b="1" dirty="0" smtClean="0"/>
                <a:t> </a:t>
              </a:r>
              <a:r>
                <a:rPr lang="en-US" altLang="zh-CN" sz="1600" b="1" dirty="0" smtClean="0"/>
                <a:t>Service</a:t>
              </a:r>
              <a:endParaRPr lang="en-US" altLang="zh-CN" sz="1600" b="1" dirty="0"/>
            </a:p>
            <a:p>
              <a:r>
                <a:rPr lang="zh-CN" altLang="en-US" sz="1600" b="1" dirty="0" smtClean="0"/>
                <a:t>账户服务</a:t>
              </a:r>
              <a:endParaRPr lang="en-US" sz="1600" b="1" dirty="0"/>
            </a:p>
          </p:txBody>
        </p:sp>
        <p:pic>
          <p:nvPicPr>
            <p:cNvPr id="108" name="Picture 4" descr="spring boot png”的图片搜索结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947" y="5023879"/>
              <a:ext cx="503921" cy="499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/>
          <p:cNvGrpSpPr/>
          <p:nvPr/>
        </p:nvGrpSpPr>
        <p:grpSpPr>
          <a:xfrm>
            <a:off x="750895" y="4739607"/>
            <a:ext cx="2164976" cy="809919"/>
            <a:chOff x="1506072" y="4881281"/>
            <a:chExt cx="2164976" cy="809919"/>
          </a:xfrm>
        </p:grpSpPr>
        <p:sp>
          <p:nvSpPr>
            <p:cNvPr id="114" name="Rounded Rectangle 113"/>
            <p:cNvSpPr/>
            <p:nvPr/>
          </p:nvSpPr>
          <p:spPr>
            <a:xfrm>
              <a:off x="1506072" y="4881281"/>
              <a:ext cx="2164976" cy="8099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128728" y="5023879"/>
              <a:ext cx="1357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Product</a:t>
              </a:r>
              <a:r>
                <a:rPr lang="zh-CN" altLang="en-US" sz="1600" b="1" dirty="0" smtClean="0"/>
                <a:t> </a:t>
              </a:r>
              <a:r>
                <a:rPr lang="en-US" altLang="zh-CN" sz="1600" b="1" dirty="0" smtClean="0"/>
                <a:t>Service</a:t>
              </a:r>
              <a:endParaRPr lang="en-US" altLang="zh-CN" sz="1600" b="1" dirty="0"/>
            </a:p>
            <a:p>
              <a:r>
                <a:rPr lang="zh-CN" altLang="en-US" sz="1600" b="1" dirty="0" smtClean="0"/>
                <a:t>产品服务</a:t>
              </a:r>
              <a:endParaRPr lang="en-US" sz="1600" b="1" dirty="0"/>
            </a:p>
          </p:txBody>
        </p:sp>
        <p:pic>
          <p:nvPicPr>
            <p:cNvPr id="116" name="Picture 115" descr="spring boot png”的图片搜索结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947" y="5023879"/>
              <a:ext cx="503921" cy="499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Group 116"/>
          <p:cNvGrpSpPr/>
          <p:nvPr/>
        </p:nvGrpSpPr>
        <p:grpSpPr>
          <a:xfrm>
            <a:off x="6134054" y="4733847"/>
            <a:ext cx="2164976" cy="809919"/>
            <a:chOff x="1506072" y="4881281"/>
            <a:chExt cx="2164976" cy="809919"/>
          </a:xfrm>
        </p:grpSpPr>
        <p:sp>
          <p:nvSpPr>
            <p:cNvPr id="118" name="Rounded Rectangle 117"/>
            <p:cNvSpPr/>
            <p:nvPr/>
          </p:nvSpPr>
          <p:spPr>
            <a:xfrm>
              <a:off x="1506072" y="4881281"/>
              <a:ext cx="2164976" cy="809919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128728" y="5023879"/>
              <a:ext cx="13404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Other</a:t>
              </a:r>
              <a:r>
                <a:rPr lang="zh-CN" altLang="en-US" sz="1600" b="1" dirty="0" smtClean="0"/>
                <a:t> </a:t>
              </a:r>
              <a:r>
                <a:rPr lang="en-US" altLang="zh-CN" sz="1600" b="1" dirty="0" smtClean="0"/>
                <a:t>Service</a:t>
              </a:r>
              <a:endParaRPr lang="en-US" altLang="zh-CN" sz="1600" b="1" dirty="0"/>
            </a:p>
            <a:p>
              <a:r>
                <a:rPr lang="zh-CN" altLang="en-US" sz="1600" b="1" dirty="0" smtClean="0"/>
                <a:t>其他服务</a:t>
              </a:r>
              <a:endParaRPr lang="en-US" sz="1600" b="1" dirty="0"/>
            </a:p>
          </p:txBody>
        </p:sp>
        <p:pic>
          <p:nvPicPr>
            <p:cNvPr id="120" name="Picture 119" descr="spring boot png”的图片搜索结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947" y="5023879"/>
              <a:ext cx="503921" cy="499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6" name="Rounded Rectangle 2055"/>
          <p:cNvSpPr/>
          <p:nvPr/>
        </p:nvSpPr>
        <p:spPr>
          <a:xfrm>
            <a:off x="2699983" y="472315"/>
            <a:ext cx="1302457" cy="12001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001778" y="472315"/>
            <a:ext cx="1302457" cy="12001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5789118" y="1916663"/>
            <a:ext cx="253372" cy="5874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Elbow Connector 2070"/>
          <p:cNvCxnSpPr>
            <a:endCxn id="71" idx="2"/>
          </p:cNvCxnSpPr>
          <p:nvPr/>
        </p:nvCxnSpPr>
        <p:spPr>
          <a:xfrm flipV="1">
            <a:off x="8414476" y="3970474"/>
            <a:ext cx="1350767" cy="1276941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/>
          <p:cNvSpPr txBox="1"/>
          <p:nvPr/>
        </p:nvSpPr>
        <p:spPr>
          <a:xfrm>
            <a:off x="8414528" y="466366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</a:rPr>
              <a:t>服务发现注册</a:t>
            </a:r>
            <a:endParaRPr lang="en-US" altLang="zh-CN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</a:rPr>
              <a:t>心跳检测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34" name="Straight Arrow Connector 1033"/>
          <p:cNvCxnSpPr/>
          <p:nvPr/>
        </p:nvCxnSpPr>
        <p:spPr>
          <a:xfrm flipV="1">
            <a:off x="6176701" y="3337162"/>
            <a:ext cx="2131906" cy="264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H="1">
            <a:off x="3266295" y="3771218"/>
            <a:ext cx="384331" cy="5561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5907101" y="3775439"/>
            <a:ext cx="349079" cy="5678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Rectangle 1043"/>
          <p:cNvSpPr/>
          <p:nvPr/>
        </p:nvSpPr>
        <p:spPr>
          <a:xfrm>
            <a:off x="500063" y="4455845"/>
            <a:ext cx="7934422" cy="22497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Alternate Process 1045"/>
          <p:cNvSpPr/>
          <p:nvPr/>
        </p:nvSpPr>
        <p:spPr>
          <a:xfrm>
            <a:off x="755671" y="4331606"/>
            <a:ext cx="1266846" cy="282016"/>
          </a:xfrm>
          <a:prstGeom prst="flowChartAlternate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微服务</a:t>
            </a:r>
            <a:endParaRPr lang="en-US" sz="1400" dirty="0"/>
          </a:p>
        </p:txBody>
      </p:sp>
      <p:sp>
        <p:nvSpPr>
          <p:cNvPr id="195" name="Rectangle 194"/>
          <p:cNvSpPr/>
          <p:nvPr/>
        </p:nvSpPr>
        <p:spPr>
          <a:xfrm>
            <a:off x="2890244" y="1297254"/>
            <a:ext cx="960115" cy="255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船屋点餐</a:t>
            </a:r>
            <a:endParaRPr lang="en-US" sz="1200" dirty="0"/>
          </a:p>
        </p:txBody>
      </p:sp>
      <p:sp>
        <p:nvSpPr>
          <p:cNvPr id="196" name="Rectangle 195"/>
          <p:cNvSpPr/>
          <p:nvPr/>
        </p:nvSpPr>
        <p:spPr>
          <a:xfrm>
            <a:off x="6210423" y="1337842"/>
            <a:ext cx="960115" cy="255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船屋点餐</a:t>
            </a:r>
            <a:endParaRPr lang="en-US" sz="1200" dirty="0"/>
          </a:p>
        </p:txBody>
      </p:sp>
      <p:sp>
        <p:nvSpPr>
          <p:cNvPr id="197" name="Rounded Rectangle 196"/>
          <p:cNvSpPr/>
          <p:nvPr/>
        </p:nvSpPr>
        <p:spPr>
          <a:xfrm>
            <a:off x="4360106" y="474713"/>
            <a:ext cx="1302457" cy="12001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550367" y="1299652"/>
            <a:ext cx="960115" cy="255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船屋管理</a:t>
            </a:r>
            <a:endParaRPr lang="en-US" sz="1200" dirty="0"/>
          </a:p>
        </p:txBody>
      </p:sp>
      <p:cxnSp>
        <p:nvCxnSpPr>
          <p:cNvPr id="199" name="Straight Arrow Connector 198"/>
          <p:cNvCxnSpPr/>
          <p:nvPr/>
        </p:nvCxnSpPr>
        <p:spPr>
          <a:xfrm>
            <a:off x="4886195" y="1918923"/>
            <a:ext cx="1" cy="5455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endCxn id="67" idx="3"/>
          </p:cNvCxnSpPr>
          <p:nvPr/>
        </p:nvCxnSpPr>
        <p:spPr>
          <a:xfrm rot="5400000" flipH="1" flipV="1">
            <a:off x="7194515" y="2003850"/>
            <a:ext cx="5170528" cy="2730606"/>
          </a:xfrm>
          <a:prstGeom prst="bentConnector4">
            <a:avLst>
              <a:gd name="adj1" fmla="val 76"/>
              <a:gd name="adj2" fmla="val 128703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10994083" y="550155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</a:rPr>
              <a:t>获取配置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09" name="Elbow Connector 208"/>
          <p:cNvCxnSpPr/>
          <p:nvPr/>
        </p:nvCxnSpPr>
        <p:spPr>
          <a:xfrm rot="5400000" flipH="1" flipV="1">
            <a:off x="8094713" y="2343577"/>
            <a:ext cx="3462873" cy="2804505"/>
          </a:xfrm>
          <a:prstGeom prst="bentConnector4">
            <a:avLst>
              <a:gd name="adj1" fmla="val 539"/>
              <a:gd name="adj2" fmla="val 105240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5692" y="5785471"/>
            <a:ext cx="1291106" cy="667050"/>
          </a:xfrm>
          <a:prstGeom prst="rect">
            <a:avLst/>
          </a:prstGeom>
        </p:spPr>
      </p:pic>
      <p:grpSp>
        <p:nvGrpSpPr>
          <p:cNvPr id="139" name="Group 138"/>
          <p:cNvGrpSpPr/>
          <p:nvPr/>
        </p:nvGrpSpPr>
        <p:grpSpPr>
          <a:xfrm>
            <a:off x="758692" y="5676596"/>
            <a:ext cx="2164976" cy="809919"/>
            <a:chOff x="1250615" y="5670836"/>
            <a:chExt cx="2164976" cy="809919"/>
          </a:xfrm>
        </p:grpSpPr>
        <p:sp>
          <p:nvSpPr>
            <p:cNvPr id="219" name="Rounded Rectangle 218"/>
            <p:cNvSpPr/>
            <p:nvPr/>
          </p:nvSpPr>
          <p:spPr>
            <a:xfrm>
              <a:off x="1250615" y="5670836"/>
              <a:ext cx="2164976" cy="8099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865474" y="576715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mtClean="0"/>
                <a:t>数据库</a:t>
              </a:r>
              <a:endParaRPr lang="en-US" altLang="zh-CN" sz="16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134054" y="5670836"/>
            <a:ext cx="2164976" cy="809919"/>
            <a:chOff x="1250615" y="5670836"/>
            <a:chExt cx="2164976" cy="809919"/>
          </a:xfrm>
        </p:grpSpPr>
        <p:sp>
          <p:nvSpPr>
            <p:cNvPr id="227" name="Rounded Rectangle 226"/>
            <p:cNvSpPr/>
            <p:nvPr/>
          </p:nvSpPr>
          <p:spPr>
            <a:xfrm>
              <a:off x="1250615" y="5670836"/>
              <a:ext cx="2164976" cy="809919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865474" y="576715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mtClean="0"/>
                <a:t>数据库</a:t>
              </a:r>
              <a:endParaRPr lang="en-US" altLang="zh-CN" sz="1600" b="1" dirty="0"/>
            </a:p>
          </p:txBody>
        </p:sp>
      </p:grpSp>
      <p:pic>
        <p:nvPicPr>
          <p:cNvPr id="229" name="Picture 2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510" y="5781267"/>
            <a:ext cx="1291106" cy="667050"/>
          </a:xfrm>
          <a:prstGeom prst="rect">
            <a:avLst/>
          </a:prstGeom>
        </p:spPr>
      </p:pic>
      <p:grpSp>
        <p:nvGrpSpPr>
          <p:cNvPr id="234" name="Group 233"/>
          <p:cNvGrpSpPr/>
          <p:nvPr/>
        </p:nvGrpSpPr>
        <p:grpSpPr>
          <a:xfrm>
            <a:off x="3443257" y="5681262"/>
            <a:ext cx="2164976" cy="809919"/>
            <a:chOff x="1250615" y="5670836"/>
            <a:chExt cx="2164976" cy="809919"/>
          </a:xfrm>
        </p:grpSpPr>
        <p:sp>
          <p:nvSpPr>
            <p:cNvPr id="235" name="Rounded Rectangle 234"/>
            <p:cNvSpPr/>
            <p:nvPr/>
          </p:nvSpPr>
          <p:spPr>
            <a:xfrm>
              <a:off x="1250615" y="5670836"/>
              <a:ext cx="2164976" cy="809919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865474" y="576715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mtClean="0"/>
                <a:t>数据库</a:t>
              </a:r>
              <a:endParaRPr lang="en-US" altLang="zh-CN" sz="1600" b="1" dirty="0"/>
            </a:p>
          </p:txBody>
        </p:sp>
      </p:grpSp>
      <p:pic>
        <p:nvPicPr>
          <p:cNvPr id="237" name="Picture 2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713" y="5791693"/>
            <a:ext cx="1291106" cy="667050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8217" y="5777939"/>
            <a:ext cx="1291106" cy="667050"/>
          </a:xfrm>
          <a:prstGeom prst="rect">
            <a:avLst/>
          </a:prstGeom>
        </p:spPr>
      </p:pic>
      <p:pic>
        <p:nvPicPr>
          <p:cNvPr id="140" name="Picture 8" descr="user png”的图片搜索结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" y="184332"/>
            <a:ext cx="1233243" cy="123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Rectangle 239"/>
          <p:cNvSpPr/>
          <p:nvPr/>
        </p:nvSpPr>
        <p:spPr>
          <a:xfrm>
            <a:off x="2323189" y="236616"/>
            <a:ext cx="5240226" cy="16346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Alternate Process 240"/>
          <p:cNvSpPr/>
          <p:nvPr/>
        </p:nvSpPr>
        <p:spPr>
          <a:xfrm>
            <a:off x="2555382" y="112362"/>
            <a:ext cx="905638" cy="267064"/>
          </a:xfrm>
          <a:prstGeom prst="flowChartAlternate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客户端</a:t>
            </a:r>
            <a:endParaRPr lang="en-US" sz="1400" dirty="0"/>
          </a:p>
        </p:txBody>
      </p:sp>
      <p:cxnSp>
        <p:nvCxnSpPr>
          <p:cNvPr id="249" name="Straight Arrow Connector 248"/>
          <p:cNvCxnSpPr/>
          <p:nvPr/>
        </p:nvCxnSpPr>
        <p:spPr>
          <a:xfrm flipV="1">
            <a:off x="1568339" y="986898"/>
            <a:ext cx="530164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552415" y="6337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访问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61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Elbow Connector 160"/>
          <p:cNvCxnSpPr>
            <a:stCxn id="54" idx="3"/>
            <a:endCxn id="39" idx="1"/>
          </p:cNvCxnSpPr>
          <p:nvPr/>
        </p:nvCxnSpPr>
        <p:spPr>
          <a:xfrm>
            <a:off x="7178078" y="1350767"/>
            <a:ext cx="650556" cy="448604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Elbow Connector 204"/>
          <p:cNvCxnSpPr>
            <a:endCxn id="33" idx="1"/>
          </p:cNvCxnSpPr>
          <p:nvPr/>
        </p:nvCxnSpPr>
        <p:spPr>
          <a:xfrm rot="16200000" flipH="1">
            <a:off x="6901500" y="2022920"/>
            <a:ext cx="1528992" cy="325276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Elbow Connector 207"/>
          <p:cNvCxnSpPr/>
          <p:nvPr/>
        </p:nvCxnSpPr>
        <p:spPr>
          <a:xfrm rot="16200000" flipH="1">
            <a:off x="6365146" y="3435642"/>
            <a:ext cx="2585838" cy="318445"/>
          </a:xfrm>
          <a:prstGeom prst="bentConnector3">
            <a:avLst>
              <a:gd name="adj1" fmla="val 100096"/>
            </a:avLst>
          </a:prstGeom>
          <a:ln>
            <a:solidFill>
              <a:schemeClr val="bg1">
                <a:lumMod val="9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891476" y="2575558"/>
            <a:ext cx="1402915" cy="1327091"/>
            <a:chOff x="651353" y="488515"/>
            <a:chExt cx="1402915" cy="1327091"/>
          </a:xfrm>
        </p:grpSpPr>
        <p:sp>
          <p:nvSpPr>
            <p:cNvPr id="4" name="Rounded Rectangle 3"/>
            <p:cNvSpPr/>
            <p:nvPr/>
          </p:nvSpPr>
          <p:spPr>
            <a:xfrm>
              <a:off x="651353" y="512899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602" y="488515"/>
              <a:ext cx="1132416" cy="113241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65712" y="1421890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JIRA</a:t>
              </a:r>
              <a:endParaRPr lang="en-US" b="1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07686" y="2575558"/>
            <a:ext cx="1402915" cy="1327091"/>
            <a:chOff x="651353" y="2233370"/>
            <a:chExt cx="1402915" cy="1327091"/>
          </a:xfrm>
        </p:grpSpPr>
        <p:pic>
          <p:nvPicPr>
            <p:cNvPr id="11" name="Picture 8" descr="github png”的图片搜索结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54" y="223337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/>
            <p:cNvSpPr/>
            <p:nvPr/>
          </p:nvSpPr>
          <p:spPr>
            <a:xfrm>
              <a:off x="651353" y="2257754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832" y="3166745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GITHUB</a:t>
              </a:r>
              <a:endParaRPr lang="en-US" b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75826" y="2599942"/>
            <a:ext cx="1402915" cy="1302707"/>
            <a:chOff x="651353" y="4002609"/>
            <a:chExt cx="1402915" cy="1302707"/>
          </a:xfrm>
        </p:grpSpPr>
        <p:sp>
          <p:nvSpPr>
            <p:cNvPr id="17" name="Rounded Rectangle 16"/>
            <p:cNvSpPr/>
            <p:nvPr/>
          </p:nvSpPr>
          <p:spPr>
            <a:xfrm>
              <a:off x="651353" y="4002609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2832" y="4911600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JENKINS</a:t>
              </a:r>
              <a:endParaRPr lang="en-US" b="1" dirty="0"/>
            </a:p>
          </p:txBody>
        </p:sp>
        <p:pic>
          <p:nvPicPr>
            <p:cNvPr id="1034" name="Picture 10" descr="jenkins png”的图片搜索结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12" y="4137093"/>
              <a:ext cx="613315" cy="848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7834193" y="3617885"/>
            <a:ext cx="1061200" cy="793755"/>
            <a:chOff x="2705789" y="4002609"/>
            <a:chExt cx="1402915" cy="1393708"/>
          </a:xfrm>
        </p:grpSpPr>
        <p:sp>
          <p:nvSpPr>
            <p:cNvPr id="21" name="Rounded Rectangle 20"/>
            <p:cNvSpPr/>
            <p:nvPr/>
          </p:nvSpPr>
          <p:spPr>
            <a:xfrm>
              <a:off x="2705789" y="4002609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49460" y="4801870"/>
              <a:ext cx="852929" cy="594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C00000"/>
                  </a:solidFill>
                </a:rPr>
                <a:t>J</a:t>
              </a:r>
              <a:r>
                <a:rPr lang="en-US" sz="1200" b="1" dirty="0" smtClean="0"/>
                <a:t>Meter</a:t>
              </a:r>
            </a:p>
          </p:txBody>
        </p:sp>
        <p:pic>
          <p:nvPicPr>
            <p:cNvPr id="1038" name="Picture 14" descr="jmeter png”的图片搜索结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158" y="4112312"/>
              <a:ext cx="826175" cy="858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9245184" y="3620044"/>
            <a:ext cx="1056940" cy="787115"/>
            <a:chOff x="4760225" y="3994422"/>
            <a:chExt cx="1402915" cy="1378150"/>
          </a:xfrm>
        </p:grpSpPr>
        <p:sp>
          <p:nvSpPr>
            <p:cNvPr id="28" name="Rounded Rectangle 27"/>
            <p:cNvSpPr/>
            <p:nvPr/>
          </p:nvSpPr>
          <p:spPr>
            <a:xfrm>
              <a:off x="4760225" y="3994422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00376" y="4833689"/>
              <a:ext cx="1164291" cy="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Selenium</a:t>
              </a:r>
              <a:endParaRPr lang="en-US" b="1" dirty="0" smtClean="0"/>
            </a:p>
          </p:txBody>
        </p:sp>
        <p:pic>
          <p:nvPicPr>
            <p:cNvPr id="1040" name="Picture 16" descr="selenuim png”的图片搜索结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405" y="4152532"/>
              <a:ext cx="674331" cy="75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7828634" y="2596903"/>
            <a:ext cx="2271264" cy="706301"/>
            <a:chOff x="6814409" y="1878413"/>
            <a:chExt cx="2271264" cy="706301"/>
          </a:xfrm>
        </p:grpSpPr>
        <p:sp>
          <p:nvSpPr>
            <p:cNvPr id="33" name="Rounded Rectangle 32"/>
            <p:cNvSpPr/>
            <p:nvPr/>
          </p:nvSpPr>
          <p:spPr>
            <a:xfrm>
              <a:off x="6814409" y="1878413"/>
              <a:ext cx="2271264" cy="706301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2" name="Picture 18" descr="kubernetes png”的图片搜索结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076" y="1966846"/>
              <a:ext cx="545340" cy="52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592507" y="2050905"/>
              <a:ext cx="990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TESTING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828634" y="4534708"/>
            <a:ext cx="2271264" cy="706301"/>
            <a:chOff x="6814409" y="3041237"/>
            <a:chExt cx="2271264" cy="706301"/>
          </a:xfrm>
        </p:grpSpPr>
        <p:sp>
          <p:nvSpPr>
            <p:cNvPr id="36" name="Rounded Rectangle 35"/>
            <p:cNvSpPr/>
            <p:nvPr/>
          </p:nvSpPr>
          <p:spPr>
            <a:xfrm>
              <a:off x="6814409" y="3041237"/>
              <a:ext cx="2271264" cy="706301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8" descr="kubernetes png”的图片搜索结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076" y="3129670"/>
              <a:ext cx="545340" cy="52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7592507" y="3213729"/>
              <a:ext cx="1493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PRODUCTION</a:t>
              </a:r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28634" y="1446220"/>
            <a:ext cx="2271264" cy="706301"/>
            <a:chOff x="6814409" y="715589"/>
            <a:chExt cx="2271264" cy="706301"/>
          </a:xfrm>
        </p:grpSpPr>
        <p:sp>
          <p:nvSpPr>
            <p:cNvPr id="39" name="Rounded Rectangle 38"/>
            <p:cNvSpPr/>
            <p:nvPr/>
          </p:nvSpPr>
          <p:spPr>
            <a:xfrm>
              <a:off x="6814409" y="715589"/>
              <a:ext cx="2271264" cy="706301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29083" y="888081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DEV</a:t>
              </a:r>
              <a:endParaRPr lang="en-US" b="1" dirty="0"/>
            </a:p>
          </p:txBody>
        </p:sp>
        <p:pic>
          <p:nvPicPr>
            <p:cNvPr id="1044" name="Picture 20" descr="docker png”的图片搜索结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076" y="802586"/>
              <a:ext cx="755133" cy="564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/>
          <p:cNvGrpSpPr/>
          <p:nvPr/>
        </p:nvGrpSpPr>
        <p:grpSpPr>
          <a:xfrm>
            <a:off x="5775163" y="699413"/>
            <a:ext cx="1402915" cy="1302707"/>
            <a:chOff x="2705789" y="2257754"/>
            <a:chExt cx="1402915" cy="1302707"/>
          </a:xfrm>
        </p:grpSpPr>
        <p:pic>
          <p:nvPicPr>
            <p:cNvPr id="53" name="Picture 12" descr="sonatype nexus png”的图片搜索结果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538" y="2391633"/>
              <a:ext cx="811688" cy="81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ounded Rectangle 53"/>
            <p:cNvSpPr/>
            <p:nvPr/>
          </p:nvSpPr>
          <p:spPr>
            <a:xfrm>
              <a:off x="2705789" y="2257754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98228" y="3166745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NEXUS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03637" y="623890"/>
            <a:ext cx="1504985" cy="1378230"/>
            <a:chOff x="7276840" y="253076"/>
            <a:chExt cx="1504985" cy="1378230"/>
          </a:xfrm>
        </p:grpSpPr>
        <p:sp>
          <p:nvSpPr>
            <p:cNvPr id="25" name="Rounded Rectangle 24"/>
            <p:cNvSpPr/>
            <p:nvPr/>
          </p:nvSpPr>
          <p:spPr>
            <a:xfrm>
              <a:off x="7276840" y="328599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6" name="Picture 22" descr="sonarqube png icon”的图片搜索结果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240" y="253076"/>
              <a:ext cx="1151585" cy="115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7618850" y="711440"/>
              <a:ext cx="736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Sonar</a:t>
              </a:r>
            </a:p>
            <a:p>
              <a:r>
                <a:rPr lang="en-US" b="1" dirty="0" smtClean="0"/>
                <a:t>Qube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66997" y="2751631"/>
            <a:ext cx="604845" cy="171778"/>
            <a:chOff x="3951378" y="4554156"/>
            <a:chExt cx="604845" cy="171778"/>
          </a:xfrm>
        </p:grpSpPr>
        <p:sp>
          <p:nvSpPr>
            <p:cNvPr id="45" name="Off-page Connector 44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需求管理</a:t>
              </a:r>
              <a:endParaRPr lang="en-US" sz="60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964559" y="2981376"/>
            <a:ext cx="604845" cy="171778"/>
            <a:chOff x="3951378" y="4554156"/>
            <a:chExt cx="604845" cy="171778"/>
          </a:xfrm>
        </p:grpSpPr>
        <p:sp>
          <p:nvSpPr>
            <p:cNvPr id="67" name="Off-page Connector 66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迭代规划</a:t>
              </a:r>
              <a:endParaRPr lang="en-US" sz="60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964559" y="3215488"/>
            <a:ext cx="604845" cy="171778"/>
            <a:chOff x="3951378" y="4554156"/>
            <a:chExt cx="604845" cy="171778"/>
          </a:xfrm>
        </p:grpSpPr>
        <p:sp>
          <p:nvSpPr>
            <p:cNvPr id="70" name="Off-page Connector 69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站立会议</a:t>
              </a:r>
              <a:endParaRPr lang="en-US" sz="600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005401" y="2751631"/>
            <a:ext cx="604845" cy="171778"/>
            <a:chOff x="3951378" y="4554156"/>
            <a:chExt cx="604845" cy="171778"/>
          </a:xfrm>
        </p:grpSpPr>
        <p:sp>
          <p:nvSpPr>
            <p:cNvPr id="73" name="Off-page Connector 72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代码管理</a:t>
              </a:r>
              <a:endParaRPr lang="en-US" sz="600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002963" y="2981376"/>
            <a:ext cx="604845" cy="171778"/>
            <a:chOff x="3951378" y="4554156"/>
            <a:chExt cx="604845" cy="171778"/>
          </a:xfrm>
        </p:grpSpPr>
        <p:sp>
          <p:nvSpPr>
            <p:cNvPr id="76" name="Off-page Connector 75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分支管理</a:t>
              </a:r>
              <a:endParaRPr lang="en-US" sz="600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002963" y="3215488"/>
            <a:ext cx="604845" cy="171778"/>
            <a:chOff x="3951378" y="4554156"/>
            <a:chExt cx="604845" cy="171778"/>
          </a:xfrm>
        </p:grpSpPr>
        <p:sp>
          <p:nvSpPr>
            <p:cNvPr id="79" name="Off-page Connector 78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问题跟踪</a:t>
              </a:r>
              <a:endParaRPr lang="en-US" sz="60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041023" y="2736620"/>
            <a:ext cx="604845" cy="171778"/>
            <a:chOff x="3951378" y="4554156"/>
            <a:chExt cx="604845" cy="171778"/>
          </a:xfrm>
        </p:grpSpPr>
        <p:sp>
          <p:nvSpPr>
            <p:cNvPr id="82" name="Off-page Connector 81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持续集成</a:t>
              </a:r>
              <a:endParaRPr lang="en-US" sz="6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038585" y="2966365"/>
            <a:ext cx="604845" cy="171778"/>
            <a:chOff x="3951378" y="4554156"/>
            <a:chExt cx="604845" cy="171778"/>
          </a:xfrm>
        </p:grpSpPr>
        <p:sp>
          <p:nvSpPr>
            <p:cNvPr id="85" name="Off-page Connector 84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自动部署</a:t>
              </a:r>
              <a:endParaRPr lang="en-US" sz="60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064243" y="792764"/>
            <a:ext cx="604845" cy="171778"/>
            <a:chOff x="3951378" y="4554156"/>
            <a:chExt cx="604845" cy="171778"/>
          </a:xfrm>
        </p:grpSpPr>
        <p:sp>
          <p:nvSpPr>
            <p:cNvPr id="97" name="Off-page Connector 96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代码扫描</a:t>
              </a:r>
              <a:endParaRPr lang="en-US" sz="60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061805" y="1022509"/>
            <a:ext cx="604845" cy="171778"/>
            <a:chOff x="3951378" y="4554156"/>
            <a:chExt cx="604845" cy="171778"/>
          </a:xfrm>
        </p:grpSpPr>
        <p:sp>
          <p:nvSpPr>
            <p:cNvPr id="100" name="Off-page Connector 99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漏洞提示</a:t>
              </a:r>
              <a:endParaRPr lang="en-US" sz="60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55433" y="774347"/>
            <a:ext cx="731863" cy="171778"/>
            <a:chOff x="3951378" y="4554156"/>
            <a:chExt cx="604845" cy="171778"/>
          </a:xfrm>
        </p:grpSpPr>
        <p:sp>
          <p:nvSpPr>
            <p:cNvPr id="103" name="Off-page Connector 102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容器镜像管理</a:t>
              </a:r>
              <a:endParaRPr lang="en-US" sz="60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4064595" y="4614869"/>
              <a:ext cx="4480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852995" y="1004092"/>
            <a:ext cx="731863" cy="171778"/>
            <a:chOff x="3951378" y="4554156"/>
            <a:chExt cx="604845" cy="171778"/>
          </a:xfrm>
        </p:grpSpPr>
        <p:sp>
          <p:nvSpPr>
            <p:cNvPr id="106" name="Off-page Connector 105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包管理</a:t>
              </a:r>
              <a:endParaRPr lang="en-US" sz="6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4066632" y="4617423"/>
              <a:ext cx="40735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592969" y="3703104"/>
            <a:ext cx="604845" cy="171778"/>
            <a:chOff x="3951378" y="4554156"/>
            <a:chExt cx="604845" cy="171778"/>
          </a:xfrm>
        </p:grpSpPr>
        <p:sp>
          <p:nvSpPr>
            <p:cNvPr id="109" name="Off-page Connector 108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接口测试</a:t>
              </a:r>
              <a:endParaRPr lang="en-US" sz="600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590531" y="3932849"/>
            <a:ext cx="604845" cy="171778"/>
            <a:chOff x="3951378" y="4554156"/>
            <a:chExt cx="604845" cy="171778"/>
          </a:xfrm>
        </p:grpSpPr>
        <p:sp>
          <p:nvSpPr>
            <p:cNvPr id="112" name="Off-page Connector 111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压力测试</a:t>
              </a:r>
              <a:endParaRPr lang="en-US" sz="600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0016413" y="3666353"/>
            <a:ext cx="604845" cy="171778"/>
            <a:chOff x="3951378" y="4554156"/>
            <a:chExt cx="604845" cy="171778"/>
          </a:xfrm>
        </p:grpSpPr>
        <p:sp>
          <p:nvSpPr>
            <p:cNvPr id="115" name="Off-page Connector 114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</a:t>
              </a:r>
              <a:r>
                <a:rPr lang="en-US" altLang="zh-CN" sz="600" dirty="0" smtClean="0"/>
                <a:t>UI</a:t>
              </a:r>
              <a:r>
                <a:rPr lang="zh-CN" altLang="en-US" sz="600" dirty="0" smtClean="0"/>
                <a:t> 测试</a:t>
              </a:r>
              <a:endParaRPr lang="en-US" sz="60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9396224" y="1484998"/>
            <a:ext cx="604845" cy="171778"/>
            <a:chOff x="3951378" y="4554156"/>
            <a:chExt cx="604845" cy="171778"/>
          </a:xfrm>
        </p:grpSpPr>
        <p:sp>
          <p:nvSpPr>
            <p:cNvPr id="118" name="Off-page Connector 117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单机部署</a:t>
              </a:r>
              <a:endParaRPr lang="en-US" sz="600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392479" y="2642772"/>
            <a:ext cx="604845" cy="171778"/>
            <a:chOff x="3951378" y="4554156"/>
            <a:chExt cx="604845" cy="171778"/>
          </a:xfrm>
        </p:grpSpPr>
        <p:sp>
          <p:nvSpPr>
            <p:cNvPr id="121" name="Off-page Connector 120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集群部署</a:t>
              </a:r>
              <a:endParaRPr lang="en-US" sz="600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388417" y="4575238"/>
            <a:ext cx="604845" cy="171778"/>
            <a:chOff x="3951378" y="4554156"/>
            <a:chExt cx="604845" cy="171778"/>
          </a:xfrm>
        </p:grpSpPr>
        <p:sp>
          <p:nvSpPr>
            <p:cNvPr id="124" name="Off-page Connector 123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灰度发布</a:t>
              </a:r>
              <a:endParaRPr lang="en-US" sz="600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/>
          <p:cNvCxnSpPr/>
          <p:nvPr/>
        </p:nvCxnSpPr>
        <p:spPr>
          <a:xfrm>
            <a:off x="1584774" y="1918465"/>
            <a:ext cx="1" cy="5455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74871" y="342508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进入开发</a:t>
            </a:r>
            <a:endParaRPr lang="en-US" sz="8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2393229" y="3648454"/>
            <a:ext cx="33096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572537" y="209598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收集需求</a:t>
            </a:r>
            <a:endParaRPr lang="en-US" sz="800" dirty="0"/>
          </a:p>
        </p:txBody>
      </p:sp>
      <p:cxnSp>
        <p:nvCxnSpPr>
          <p:cNvPr id="135" name="Straight Arrow Connector 134"/>
          <p:cNvCxnSpPr/>
          <p:nvPr/>
        </p:nvCxnSpPr>
        <p:spPr>
          <a:xfrm flipH="1" flipV="1">
            <a:off x="3585251" y="3975978"/>
            <a:ext cx="4884" cy="42233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551384" y="410862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smtClean="0"/>
              <a:t>签入代码</a:t>
            </a:r>
            <a:endParaRPr lang="en-US" sz="8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341287" y="343301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触发构建</a:t>
            </a:r>
            <a:endParaRPr lang="en-US" sz="800" dirty="0"/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4459645" y="3656383"/>
            <a:ext cx="33096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5189415" y="2057254"/>
            <a:ext cx="249572" cy="4893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55584" y="2377563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smtClean="0"/>
              <a:t>触发代码检查</a:t>
            </a:r>
            <a:endParaRPr lang="en-US" sz="800" dirty="0"/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5629600" y="2055423"/>
            <a:ext cx="234975" cy="49601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682203" y="238447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推送容器镜像</a:t>
            </a:r>
            <a:endParaRPr lang="en-US" sz="800" dirty="0"/>
          </a:p>
        </p:txBody>
      </p:sp>
      <p:sp>
        <p:nvSpPr>
          <p:cNvPr id="154" name="TextBox 153"/>
          <p:cNvSpPr txBox="1"/>
          <p:nvPr/>
        </p:nvSpPr>
        <p:spPr>
          <a:xfrm>
            <a:off x="6692544" y="2630793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环境部署</a:t>
            </a:r>
            <a:endParaRPr lang="en-US" altLang="zh-CN" sz="800" dirty="0" smtClean="0"/>
          </a:p>
          <a:p>
            <a:r>
              <a:rPr lang="zh-CN" altLang="en-US" sz="800" dirty="0" smtClean="0"/>
              <a:t>接口测试</a:t>
            </a:r>
            <a:endParaRPr lang="en-US" altLang="zh-CN" sz="800" dirty="0" smtClean="0"/>
          </a:p>
          <a:p>
            <a:r>
              <a:rPr lang="zh-CN" altLang="en-US" sz="800" dirty="0" smtClean="0"/>
              <a:t>自动化</a:t>
            </a:r>
            <a:r>
              <a:rPr lang="en-US" altLang="zh-CN" sz="800" dirty="0" smtClean="0"/>
              <a:t>UI</a:t>
            </a:r>
            <a:r>
              <a:rPr lang="zh-CN" altLang="en-US" sz="800" dirty="0" smtClean="0"/>
              <a:t>测试</a:t>
            </a:r>
            <a:endParaRPr lang="en-US" altLang="zh-CN" sz="800" dirty="0" smtClean="0"/>
          </a:p>
        </p:txBody>
      </p:sp>
      <p:cxnSp>
        <p:nvCxnSpPr>
          <p:cNvPr id="162" name="Straight Arrow Connector 161"/>
          <p:cNvCxnSpPr/>
          <p:nvPr/>
        </p:nvCxnSpPr>
        <p:spPr>
          <a:xfrm flipH="1" flipV="1">
            <a:off x="8291329" y="3343229"/>
            <a:ext cx="4884" cy="23839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8291329" y="335618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smtClean="0"/>
              <a:t>测试</a:t>
            </a:r>
            <a:endParaRPr lang="en-US" sz="800" dirty="0"/>
          </a:p>
        </p:txBody>
      </p:sp>
      <p:cxnSp>
        <p:nvCxnSpPr>
          <p:cNvPr id="164" name="Straight Arrow Connector 163"/>
          <p:cNvCxnSpPr/>
          <p:nvPr/>
        </p:nvCxnSpPr>
        <p:spPr>
          <a:xfrm flipH="1" flipV="1">
            <a:off x="9606023" y="3342489"/>
            <a:ext cx="4884" cy="23839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9606023" y="335544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smtClean="0"/>
              <a:t>测试</a:t>
            </a:r>
            <a:endParaRPr lang="en-US" sz="800" dirty="0"/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6812703" y="2130781"/>
            <a:ext cx="797762" cy="46385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6798208" y="3114987"/>
            <a:ext cx="791142" cy="39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6826571" y="3423416"/>
            <a:ext cx="827329" cy="13236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7211584" y="1361036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 smtClean="0"/>
              <a:t>拉</a:t>
            </a:r>
            <a:endParaRPr lang="en-US" altLang="zh-CN" sz="800" dirty="0" smtClean="0"/>
          </a:p>
          <a:p>
            <a:r>
              <a:rPr lang="zh-CN" altLang="en-US" sz="800" dirty="0" smtClean="0"/>
              <a:t>取</a:t>
            </a:r>
            <a:endParaRPr lang="en-US" altLang="zh-CN" sz="800" dirty="0" smtClean="0"/>
          </a:p>
          <a:p>
            <a:r>
              <a:rPr lang="zh-CN" altLang="en-US" sz="800" dirty="0" smtClean="0"/>
              <a:t>镜</a:t>
            </a:r>
            <a:endParaRPr lang="en-US" altLang="zh-CN" sz="800" dirty="0" smtClean="0"/>
          </a:p>
          <a:p>
            <a:r>
              <a:rPr lang="zh-CN" altLang="en-US" sz="800" dirty="0" smtClean="0"/>
              <a:t>像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8333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553370" y="1200334"/>
            <a:ext cx="2586297" cy="28019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808978" y="1076095"/>
            <a:ext cx="1266846" cy="282016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即时通讯</a:t>
            </a:r>
            <a:endParaRPr lang="en-US" sz="1400" dirty="0"/>
          </a:p>
        </p:txBody>
      </p:sp>
      <p:pic>
        <p:nvPicPr>
          <p:cNvPr id="1026" name="Picture 2" descr="mattermost logo png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170" y="1586674"/>
            <a:ext cx="1496982" cy="78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389952" y="1779507"/>
            <a:ext cx="1718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mtClean="0">
                <a:solidFill>
                  <a:schemeClr val="accent5"/>
                </a:solidFill>
              </a:rPr>
              <a:t>Mattermost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854457" y="2521475"/>
            <a:ext cx="1847844" cy="599449"/>
            <a:chOff x="6127359" y="1637481"/>
            <a:chExt cx="1847844" cy="599449"/>
          </a:xfrm>
        </p:grpSpPr>
        <p:pic>
          <p:nvPicPr>
            <p:cNvPr id="1028" name="Picture 4" descr="wechat png”的图片搜索结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359" y="1637481"/>
              <a:ext cx="599449" cy="599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6816616" y="1706372"/>
              <a:ext cx="1158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accent6"/>
                  </a:solidFill>
                </a:rPr>
                <a:t>Wechat</a:t>
              </a:r>
              <a:endParaRPr lang="en-US" sz="2400" b="1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1030" name="Picture 6" descr="slack png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57" y="3255651"/>
            <a:ext cx="1411607" cy="7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 flipV="1">
            <a:off x="2936613" y="2227884"/>
            <a:ext cx="530164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919537" y="2894023"/>
            <a:ext cx="562944" cy="34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7291903" y="1247532"/>
            <a:ext cx="960571" cy="1230758"/>
            <a:chOff x="5033124" y="3010088"/>
            <a:chExt cx="1130498" cy="1462401"/>
          </a:xfrm>
        </p:grpSpPr>
        <p:pic>
          <p:nvPicPr>
            <p:cNvPr id="1032" name="Picture 8" descr="hubot”的图片搜索结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124" y="3010088"/>
              <a:ext cx="1130498" cy="1130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5288965" y="4033644"/>
              <a:ext cx="609742" cy="438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smtClean="0">
                  <a:solidFill>
                    <a:schemeClr val="accent2"/>
                  </a:solidFill>
                </a:rPr>
                <a:t>B</a:t>
              </a:r>
              <a:r>
                <a:rPr lang="en-US" b="1" smtClean="0">
                  <a:solidFill>
                    <a:schemeClr val="accent2"/>
                  </a:solidFill>
                </a:rPr>
                <a:t>ot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217356" y="1200334"/>
            <a:ext cx="2571959" cy="28019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472964" y="1076095"/>
            <a:ext cx="1266846" cy="282016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DevOps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Team</a:t>
            </a:r>
            <a:endParaRPr lang="en-US" sz="1400" dirty="0"/>
          </a:p>
        </p:txBody>
      </p:sp>
      <p:sp>
        <p:nvSpPr>
          <p:cNvPr id="62" name="Rectangle 61"/>
          <p:cNvSpPr/>
          <p:nvPr/>
        </p:nvSpPr>
        <p:spPr>
          <a:xfrm>
            <a:off x="9393586" y="1200334"/>
            <a:ext cx="2573240" cy="28019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lternate Process 62"/>
          <p:cNvSpPr/>
          <p:nvPr/>
        </p:nvSpPr>
        <p:spPr>
          <a:xfrm>
            <a:off x="9649193" y="1076095"/>
            <a:ext cx="1266846" cy="282016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基础设施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10390338" y="174886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JIRA</a:t>
            </a:r>
            <a:endParaRPr lang="en-US" sz="2400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824" y="1470580"/>
            <a:ext cx="983531" cy="983531"/>
          </a:xfrm>
          <a:prstGeom prst="rect">
            <a:avLst/>
          </a:prstGeom>
        </p:spPr>
      </p:pic>
      <p:pic>
        <p:nvPicPr>
          <p:cNvPr id="71" name="Picture 8" descr="github png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39" y="2426401"/>
            <a:ext cx="711499" cy="7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10381277" y="2558913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mtClean="0"/>
              <a:t>GITHUB</a:t>
            </a:r>
            <a:endParaRPr lang="en-US" sz="2400" b="1" dirty="0"/>
          </a:p>
        </p:txBody>
      </p:sp>
      <p:pic>
        <p:nvPicPr>
          <p:cNvPr id="74" name="Picture 10" descr="jenkins png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023" y="3187188"/>
            <a:ext cx="534169" cy="73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0390338" y="3325942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JENKINS</a:t>
            </a:r>
            <a:endParaRPr lang="en-US" sz="24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181" y="1076095"/>
            <a:ext cx="1963982" cy="1963982"/>
          </a:xfrm>
          <a:prstGeom prst="rect">
            <a:avLst/>
          </a:prstGeom>
        </p:spPr>
      </p:pic>
      <p:pic>
        <p:nvPicPr>
          <p:cNvPr id="79" name="图片 383">
            <a:extLst>
              <a:ext uri="{FF2B5EF4-FFF2-40B4-BE49-F238E27FC236}">
                <a16:creationId xmlns:a16="http://schemas.microsoft.com/office/drawing/2014/main" xmlns="" id="{3A7B0F77-76CC-4934-95C7-D0356F15C6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45" y="1681728"/>
            <a:ext cx="877185" cy="877185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7589431" y="2487626"/>
            <a:ext cx="1" cy="40989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965291" y="2477226"/>
            <a:ext cx="2913" cy="3986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0965" y="2960731"/>
            <a:ext cx="738464" cy="70451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239249" y="3552085"/>
            <a:ext cx="127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</a:t>
            </a:r>
            <a:r>
              <a:rPr lang="en-US" altLang="zh-CN" sz="1200" dirty="0" smtClean="0"/>
              <a:t>ature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L</a:t>
            </a:r>
            <a:r>
              <a:rPr lang="en-US" altLang="zh-CN" sz="1200" dirty="0" smtClean="0"/>
              <a:t>anguage</a:t>
            </a:r>
            <a:r>
              <a:rPr lang="zh-CN" altLang="en-US" sz="1200" dirty="0" smtClean="0"/>
              <a:t> </a:t>
            </a:r>
            <a:endParaRPr lang="en-US" sz="1200" dirty="0" smtClean="0"/>
          </a:p>
          <a:p>
            <a:r>
              <a:rPr lang="zh-CN" altLang="en-US" sz="1200" dirty="0" smtClean="0"/>
              <a:t> 自然语言处理</a:t>
            </a:r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6867368" y="1200334"/>
            <a:ext cx="1874824" cy="28019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lternate Process 87"/>
          <p:cNvSpPr/>
          <p:nvPr/>
        </p:nvSpPr>
        <p:spPr>
          <a:xfrm>
            <a:off x="6965051" y="1029078"/>
            <a:ext cx="830558" cy="282016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/>
              <a:t>机器人</a:t>
            </a:r>
            <a:endParaRPr lang="en-US" sz="1400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6270173" y="2218503"/>
            <a:ext cx="530164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6253097" y="2884642"/>
            <a:ext cx="562944" cy="34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8832759" y="2241172"/>
            <a:ext cx="530164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8815683" y="2907311"/>
            <a:ext cx="562944" cy="34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04279" y="31511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6"/>
                </a:solidFill>
              </a:rPr>
              <a:t>训练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74424" y="2773759"/>
            <a:ext cx="659352" cy="101589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2858" y="2840938"/>
            <a:ext cx="844641" cy="9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39431" y="829397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Folk</a:t>
            </a:r>
            <a:r>
              <a:rPr lang="zh-CN" altLang="en-US" sz="1000" b="1" dirty="0" smtClean="0"/>
              <a:t> 代码</a:t>
            </a:r>
            <a:endParaRPr lang="en-US" sz="10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326047" y="1079566"/>
            <a:ext cx="1053010" cy="3901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211927" y="1103392"/>
            <a:ext cx="1053010" cy="3901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32517" y="857171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/>
              <a:t>2.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Clone</a:t>
            </a:r>
            <a:r>
              <a:rPr lang="zh-CN" altLang="en-US" sz="1000" b="1" dirty="0" smtClean="0"/>
              <a:t>代码到本地</a:t>
            </a:r>
            <a:endParaRPr lang="en-US" sz="1000" b="1" dirty="0"/>
          </a:p>
        </p:txBody>
      </p:sp>
      <p:pic>
        <p:nvPicPr>
          <p:cNvPr id="1026" name="Picture 2" descr="idea ide png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877" y="942829"/>
            <a:ext cx="468630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456993" y="732579"/>
            <a:ext cx="1489546" cy="1302707"/>
          </a:xfrm>
          <a:prstGeom prst="roundRect">
            <a:avLst/>
          </a:prstGeom>
          <a:noFill/>
          <a:ln w="16510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ebstorm png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585" y="942829"/>
            <a:ext cx="425946" cy="4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visual studio code png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45" y="1488229"/>
            <a:ext cx="426962" cy="42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 png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70" y="1475261"/>
            <a:ext cx="413515" cy="38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/>
          <p:nvPr/>
        </p:nvCxnSpPr>
        <p:spPr>
          <a:xfrm flipV="1">
            <a:off x="9048906" y="2178581"/>
            <a:ext cx="0" cy="463026"/>
          </a:xfrm>
          <a:prstGeom prst="straightConnector1">
            <a:avLst/>
          </a:prstGeom>
          <a:ln w="254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095795" y="2215019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3</a:t>
            </a:r>
            <a:r>
              <a:rPr lang="en-US" altLang="zh-CN" sz="1000" b="1" dirty="0" smtClean="0"/>
              <a:t>.</a:t>
            </a:r>
            <a:r>
              <a:rPr lang="zh-CN" altLang="en-US" sz="1000" b="1" dirty="0" smtClean="0"/>
              <a:t> 开发代码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 </a:t>
            </a:r>
            <a:endParaRPr lang="en-US" sz="1000" b="1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7211927" y="1494192"/>
            <a:ext cx="997290" cy="3454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126142" y="1217261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4</a:t>
            </a:r>
            <a:r>
              <a:rPr lang="en-US" altLang="zh-CN" sz="1000" b="1" dirty="0" smtClean="0"/>
              <a:t>.</a:t>
            </a:r>
            <a:r>
              <a:rPr lang="zh-CN" altLang="en-US" sz="1000" b="1" dirty="0" smtClean="0"/>
              <a:t> 签入 </a:t>
            </a:r>
            <a:r>
              <a:rPr lang="en-US" altLang="zh-CN" sz="1000" b="1" dirty="0" smtClean="0"/>
              <a:t>&amp;&amp;</a:t>
            </a:r>
            <a:r>
              <a:rPr lang="zh-CN" altLang="en-US" sz="1000" b="1" dirty="0" smtClean="0"/>
              <a:t> 提交代码</a:t>
            </a:r>
            <a:endParaRPr lang="en-US" sz="1000" b="1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4338442" y="1480873"/>
            <a:ext cx="997290" cy="3454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229797" y="1192512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/>
              <a:t>5.</a:t>
            </a:r>
            <a:r>
              <a:rPr lang="zh-CN" altLang="en-US" sz="1000" b="1" dirty="0" smtClean="0"/>
              <a:t> 创建</a:t>
            </a:r>
            <a:r>
              <a:rPr lang="en-US" altLang="zh-CN" sz="1000" b="1" dirty="0" smtClean="0"/>
              <a:t>Pull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Request</a:t>
            </a:r>
            <a:endParaRPr lang="en-US" sz="1000" b="1" dirty="0"/>
          </a:p>
        </p:txBody>
      </p:sp>
      <p:pic>
        <p:nvPicPr>
          <p:cNvPr id="104" name="Picture 8" descr="github png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98" y="714386"/>
            <a:ext cx="1072896" cy="10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/>
        </p:nvSpPr>
        <p:spPr>
          <a:xfrm>
            <a:off x="5619997" y="738770"/>
            <a:ext cx="1402915" cy="1302707"/>
          </a:xfrm>
          <a:prstGeom prst="roundRect">
            <a:avLst/>
          </a:prstGeom>
          <a:noFill/>
          <a:ln w="16510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5840046" y="1693481"/>
            <a:ext cx="984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Forked</a:t>
            </a:r>
            <a:r>
              <a:rPr lang="zh-CN" altLang="en-US" sz="1200" b="1" dirty="0"/>
              <a:t> </a:t>
            </a:r>
            <a:r>
              <a:rPr lang="en-US" altLang="zh-CN" sz="1200" b="1" dirty="0" smtClean="0"/>
              <a:t>Repo</a:t>
            </a:r>
            <a:endParaRPr lang="en-US" sz="1200" b="1" dirty="0"/>
          </a:p>
        </p:txBody>
      </p:sp>
      <p:pic>
        <p:nvPicPr>
          <p:cNvPr id="193" name="Picture 8" descr="github png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68" y="714386"/>
            <a:ext cx="1072896" cy="107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ounded Rectangle 193"/>
          <p:cNvSpPr/>
          <p:nvPr/>
        </p:nvSpPr>
        <p:spPr>
          <a:xfrm>
            <a:off x="2698367" y="738770"/>
            <a:ext cx="1402915" cy="1302707"/>
          </a:xfrm>
          <a:prstGeom prst="roundRect">
            <a:avLst/>
          </a:prstGeom>
          <a:noFill/>
          <a:ln w="16510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2872696" y="1693481"/>
            <a:ext cx="1054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Original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Repo</a:t>
            </a:r>
            <a:endParaRPr lang="en-US" sz="1200" b="1" dirty="0"/>
          </a:p>
        </p:txBody>
      </p:sp>
      <p:cxnSp>
        <p:nvCxnSpPr>
          <p:cNvPr id="196" name="Straight Arrow Connector 195"/>
          <p:cNvCxnSpPr/>
          <p:nvPr/>
        </p:nvCxnSpPr>
        <p:spPr>
          <a:xfrm>
            <a:off x="4238533" y="2175961"/>
            <a:ext cx="514502" cy="411325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4528285" y="2143985"/>
            <a:ext cx="12282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6.</a:t>
            </a:r>
            <a:r>
              <a:rPr lang="zh-CN" altLang="en-US" sz="900" b="1" dirty="0" smtClean="0"/>
              <a:t> 触发</a:t>
            </a:r>
            <a:r>
              <a:rPr lang="en-US" altLang="zh-CN" sz="900" b="1" dirty="0" smtClean="0"/>
              <a:t>Jenkins</a:t>
            </a:r>
            <a:r>
              <a:rPr lang="zh-CN" altLang="en-US" sz="900" b="1" dirty="0" smtClean="0"/>
              <a:t>流水线</a:t>
            </a:r>
            <a:endParaRPr lang="en-US" sz="900" b="1" dirty="0"/>
          </a:p>
        </p:txBody>
      </p:sp>
      <p:grpSp>
        <p:nvGrpSpPr>
          <p:cNvPr id="199" name="Group 198"/>
          <p:cNvGrpSpPr/>
          <p:nvPr/>
        </p:nvGrpSpPr>
        <p:grpSpPr>
          <a:xfrm>
            <a:off x="4104257" y="2641607"/>
            <a:ext cx="1402915" cy="1302707"/>
            <a:chOff x="651353" y="4002609"/>
            <a:chExt cx="1402915" cy="1302707"/>
          </a:xfrm>
        </p:grpSpPr>
        <p:sp>
          <p:nvSpPr>
            <p:cNvPr id="200" name="Rounded Rectangle 199"/>
            <p:cNvSpPr/>
            <p:nvPr/>
          </p:nvSpPr>
          <p:spPr>
            <a:xfrm>
              <a:off x="651353" y="4002609"/>
              <a:ext cx="1402915" cy="1302707"/>
            </a:xfrm>
            <a:prstGeom prst="roundRect">
              <a:avLst/>
            </a:prstGeom>
            <a:noFill/>
            <a:ln w="1651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882832" y="4911600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JENKINS</a:t>
              </a:r>
              <a:endParaRPr lang="en-US" b="1" dirty="0"/>
            </a:p>
          </p:txBody>
        </p:sp>
        <p:pic>
          <p:nvPicPr>
            <p:cNvPr id="202" name="Picture 10" descr="jenkins png”的图片搜索结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12" y="4137093"/>
              <a:ext cx="613315" cy="848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3" name="Group 202"/>
          <p:cNvGrpSpPr/>
          <p:nvPr/>
        </p:nvGrpSpPr>
        <p:grpSpPr>
          <a:xfrm>
            <a:off x="5169454" y="2778285"/>
            <a:ext cx="604845" cy="171778"/>
            <a:chOff x="3951378" y="4554156"/>
            <a:chExt cx="604845" cy="171778"/>
          </a:xfrm>
        </p:grpSpPr>
        <p:sp>
          <p:nvSpPr>
            <p:cNvPr id="204" name="Off-page Connector 203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持续集成</a:t>
              </a:r>
              <a:endParaRPr lang="en-US" sz="600" dirty="0"/>
            </a:p>
          </p:txBody>
        </p:sp>
        <p:sp>
          <p:nvSpPr>
            <p:cNvPr id="205" name="Oval 204"/>
            <p:cNvSpPr/>
            <p:nvPr/>
          </p:nvSpPr>
          <p:spPr>
            <a:xfrm>
              <a:off x="4059890" y="4614869"/>
              <a:ext cx="54218" cy="56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167016" y="3008030"/>
            <a:ext cx="604845" cy="171778"/>
            <a:chOff x="3951378" y="4554156"/>
            <a:chExt cx="604845" cy="171778"/>
          </a:xfrm>
        </p:grpSpPr>
        <p:sp>
          <p:nvSpPr>
            <p:cNvPr id="207" name="Off-page Connector 206"/>
            <p:cNvSpPr/>
            <p:nvPr/>
          </p:nvSpPr>
          <p:spPr>
            <a:xfrm rot="5400000" flipH="1">
              <a:off x="4167912" y="4337622"/>
              <a:ext cx="171778" cy="604845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600" dirty="0" smtClean="0"/>
                <a:t> 自动部署</a:t>
              </a:r>
              <a:endParaRPr lang="en-US" sz="600" dirty="0"/>
            </a:p>
          </p:txBody>
        </p:sp>
        <p:sp>
          <p:nvSpPr>
            <p:cNvPr id="208" name="Oval 207"/>
            <p:cNvSpPr/>
            <p:nvPr/>
          </p:nvSpPr>
          <p:spPr>
            <a:xfrm>
              <a:off x="4062355" y="4617423"/>
              <a:ext cx="49289" cy="51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1" name="Picture 18" descr="kubernetes png”的图片搜索结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22" y="3309605"/>
            <a:ext cx="545340" cy="52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Box 211"/>
          <p:cNvSpPr txBox="1"/>
          <p:nvPr/>
        </p:nvSpPr>
        <p:spPr>
          <a:xfrm>
            <a:off x="6832253" y="3393664"/>
            <a:ext cx="99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TESTING</a:t>
            </a:r>
            <a:endParaRPr lang="en-US" b="1" dirty="0"/>
          </a:p>
        </p:txBody>
      </p:sp>
      <p:pic>
        <p:nvPicPr>
          <p:cNvPr id="215" name="Picture 18" descr="kubernetes png”的图片搜索结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2" y="4012397"/>
            <a:ext cx="545340" cy="52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6808563" y="4096456"/>
            <a:ext cx="149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  <a:endParaRPr lang="en-US" b="1" dirty="0"/>
          </a:p>
        </p:txBody>
      </p:sp>
      <p:sp>
        <p:nvSpPr>
          <p:cNvPr id="218" name="Rounded Rectangle 217"/>
          <p:cNvSpPr/>
          <p:nvPr/>
        </p:nvSpPr>
        <p:spPr>
          <a:xfrm>
            <a:off x="6054155" y="2370098"/>
            <a:ext cx="2271264" cy="2363602"/>
          </a:xfrm>
          <a:prstGeom prst="roundRect">
            <a:avLst/>
          </a:prstGeom>
          <a:noFill/>
          <a:ln w="16510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6868829" y="26043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</a:t>
            </a:r>
            <a:endParaRPr lang="en-US" b="1" dirty="0"/>
          </a:p>
        </p:txBody>
      </p:sp>
      <p:pic>
        <p:nvPicPr>
          <p:cNvPr id="220" name="Picture 20" descr="docker png”的图片搜索结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22" y="2518880"/>
            <a:ext cx="755133" cy="56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3" name="Straight Arrow Connector 222"/>
          <p:cNvCxnSpPr/>
          <p:nvPr/>
        </p:nvCxnSpPr>
        <p:spPr>
          <a:xfrm flipH="1" flipV="1">
            <a:off x="3090205" y="2119330"/>
            <a:ext cx="4884" cy="3437909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H="1" flipV="1">
            <a:off x="4800830" y="4099230"/>
            <a:ext cx="4884" cy="1458009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H="1" flipV="1">
            <a:off x="7087071" y="4938901"/>
            <a:ext cx="4884" cy="618338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ounded Rectangle 226"/>
          <p:cNvSpPr/>
          <p:nvPr/>
        </p:nvSpPr>
        <p:spPr>
          <a:xfrm>
            <a:off x="2790053" y="5821630"/>
            <a:ext cx="5437533" cy="854670"/>
          </a:xfrm>
          <a:prstGeom prst="roundRect">
            <a:avLst/>
          </a:prstGeom>
          <a:noFill/>
          <a:ln w="16510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review png”的图片搜索结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142" y="5995193"/>
            <a:ext cx="453682" cy="5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14" descr="review png”的图片搜索结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488" y="5988809"/>
            <a:ext cx="453682" cy="5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14" descr="review png”的图片搜索结果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489" y="5988214"/>
            <a:ext cx="453682" cy="5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Alternate Process 230"/>
          <p:cNvSpPr/>
          <p:nvPr/>
        </p:nvSpPr>
        <p:spPr>
          <a:xfrm>
            <a:off x="3307143" y="5713561"/>
            <a:ext cx="1028593" cy="20562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7.</a:t>
            </a:r>
            <a:r>
              <a:rPr lang="zh-CN" altLang="en-US" sz="1400" dirty="0" smtClean="0"/>
              <a:t>评审</a:t>
            </a:r>
            <a:endParaRPr lang="en-US" sz="1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3447539" y="60820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代码</a:t>
            </a:r>
            <a:endParaRPr lang="en-US" sz="1400" dirty="0"/>
          </a:p>
        </p:txBody>
      </p:sp>
      <p:sp>
        <p:nvSpPr>
          <p:cNvPr id="233" name="TextBox 232"/>
          <p:cNvSpPr txBox="1"/>
          <p:nvPr/>
        </p:nvSpPr>
        <p:spPr>
          <a:xfrm>
            <a:off x="7062990" y="60950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环境</a:t>
            </a:r>
            <a:endParaRPr lang="en-US" sz="1400" dirty="0"/>
          </a:p>
        </p:txBody>
      </p:sp>
      <p:sp>
        <p:nvSpPr>
          <p:cNvPr id="234" name="TextBox 233"/>
          <p:cNvSpPr txBox="1"/>
          <p:nvPr/>
        </p:nvSpPr>
        <p:spPr>
          <a:xfrm>
            <a:off x="5176928" y="608869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流水线</a:t>
            </a:r>
            <a:endParaRPr lang="en-US" sz="1400" dirty="0"/>
          </a:p>
        </p:txBody>
      </p:sp>
      <p:sp>
        <p:nvSpPr>
          <p:cNvPr id="1033" name="TextBox 1032"/>
          <p:cNvSpPr txBox="1"/>
          <p:nvPr/>
        </p:nvSpPr>
        <p:spPr>
          <a:xfrm>
            <a:off x="3127661" y="3721106"/>
            <a:ext cx="34176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/>
              <a:t>代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码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文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档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评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审 </a:t>
            </a:r>
            <a:endParaRPr lang="en-US" altLang="zh-CN" sz="1000" b="1" dirty="0" smtClean="0"/>
          </a:p>
          <a:p>
            <a:r>
              <a:rPr lang="en-US" altLang="zh-CN" sz="1000" b="1" dirty="0" smtClean="0"/>
              <a:t>&amp;</a:t>
            </a:r>
            <a:r>
              <a:rPr lang="zh-CN" altLang="en-US" sz="1000" b="1" dirty="0" smtClean="0"/>
              <a:t> 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提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交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反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馈</a:t>
            </a:r>
            <a:endParaRPr lang="en-US" sz="1000" b="1" dirty="0"/>
          </a:p>
        </p:txBody>
      </p:sp>
      <p:sp>
        <p:nvSpPr>
          <p:cNvPr id="236" name="TextBox 235"/>
          <p:cNvSpPr txBox="1"/>
          <p:nvPr/>
        </p:nvSpPr>
        <p:spPr>
          <a:xfrm>
            <a:off x="4874169" y="4698166"/>
            <a:ext cx="3129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/>
              <a:t>流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水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线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查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看</a:t>
            </a:r>
            <a:endParaRPr lang="en-US" sz="1000" b="1" dirty="0"/>
          </a:p>
        </p:txBody>
      </p:sp>
      <p:sp>
        <p:nvSpPr>
          <p:cNvPr id="237" name="TextBox 236"/>
          <p:cNvSpPr txBox="1"/>
          <p:nvPr/>
        </p:nvSpPr>
        <p:spPr>
          <a:xfrm>
            <a:off x="7175257" y="4899078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/>
              <a:t>验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证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环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境</a:t>
            </a:r>
            <a:endParaRPr lang="en-US" altLang="zh-CN" sz="1000" b="1" dirty="0" smtClean="0"/>
          </a:p>
        </p:txBody>
      </p:sp>
      <p:cxnSp>
        <p:nvCxnSpPr>
          <p:cNvPr id="238" name="Straight Arrow Connector 237"/>
          <p:cNvCxnSpPr/>
          <p:nvPr/>
        </p:nvCxnSpPr>
        <p:spPr>
          <a:xfrm flipV="1">
            <a:off x="5611394" y="3393664"/>
            <a:ext cx="335521" cy="3901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merge png”的图片搜索结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62" y="5919182"/>
            <a:ext cx="1310641" cy="6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Rounded Rectangle 242"/>
          <p:cNvSpPr/>
          <p:nvPr/>
        </p:nvSpPr>
        <p:spPr>
          <a:xfrm>
            <a:off x="9036291" y="5841747"/>
            <a:ext cx="1402915" cy="834553"/>
          </a:xfrm>
          <a:prstGeom prst="roundRect">
            <a:avLst/>
          </a:prstGeom>
          <a:noFill/>
          <a:ln w="16510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Arrow Connector 244"/>
          <p:cNvCxnSpPr/>
          <p:nvPr/>
        </p:nvCxnSpPr>
        <p:spPr>
          <a:xfrm flipV="1">
            <a:off x="8364790" y="6328303"/>
            <a:ext cx="540360" cy="3901"/>
          </a:xfrm>
          <a:prstGeom prst="straightConnector1">
            <a:avLst/>
          </a:prstGeom>
          <a:ln w="2222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9043217" y="5640821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/>
              <a:t>8.</a:t>
            </a:r>
            <a:r>
              <a:rPr lang="zh-CN" altLang="en-US" sz="1000" b="1" dirty="0"/>
              <a:t> </a:t>
            </a:r>
            <a:r>
              <a:rPr lang="zh-CN" altLang="en-US" sz="1000" b="1" dirty="0" smtClean="0"/>
              <a:t>接受贡献 </a:t>
            </a:r>
            <a:r>
              <a:rPr lang="en-US" altLang="zh-CN" sz="1000" b="1" dirty="0" smtClean="0"/>
              <a:t>&amp;&amp;</a:t>
            </a:r>
            <a:r>
              <a:rPr lang="zh-CN" altLang="en-US" sz="1000" b="1" dirty="0" smtClean="0"/>
              <a:t> 合并代码</a:t>
            </a:r>
            <a:endParaRPr lang="en-US" sz="1000" b="1" dirty="0"/>
          </a:p>
        </p:txBody>
      </p:sp>
      <p:cxnSp>
        <p:nvCxnSpPr>
          <p:cNvPr id="1039" name="Elbow Connector 1038"/>
          <p:cNvCxnSpPr>
            <a:stCxn id="243" idx="3"/>
            <a:endCxn id="194" idx="1"/>
          </p:cNvCxnSpPr>
          <p:nvPr/>
        </p:nvCxnSpPr>
        <p:spPr>
          <a:xfrm flipH="1" flipV="1">
            <a:off x="2698367" y="1390124"/>
            <a:ext cx="7740839" cy="4868900"/>
          </a:xfrm>
          <a:prstGeom prst="bentConnector5">
            <a:avLst>
              <a:gd name="adj1" fmla="val -15085"/>
              <a:gd name="adj2" fmla="val 116880"/>
              <a:gd name="adj3" fmla="val 102953"/>
            </a:avLst>
          </a:prstGeom>
          <a:ln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/>
          <p:cNvSpPr txBox="1"/>
          <p:nvPr/>
        </p:nvSpPr>
        <p:spPr>
          <a:xfrm>
            <a:off x="123439" y="50511"/>
            <a:ext cx="346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Boat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House</a:t>
            </a:r>
            <a:r>
              <a:rPr lang="zh-CN" altLang="en-US" sz="2400" dirty="0" smtClean="0"/>
              <a:t>项目协作流程</a:t>
            </a:r>
            <a:endParaRPr lang="en-US" sz="2400" dirty="0"/>
          </a:p>
        </p:txBody>
      </p:sp>
      <p:cxnSp>
        <p:nvCxnSpPr>
          <p:cNvPr id="228" name="Straight Connector 227"/>
          <p:cNvCxnSpPr/>
          <p:nvPr/>
        </p:nvCxnSpPr>
        <p:spPr>
          <a:xfrm flipV="1">
            <a:off x="167055" y="2092071"/>
            <a:ext cx="10860495" cy="21336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123439" y="16782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项目贡献者</a:t>
            </a:r>
            <a:endParaRPr lang="en-US" dirty="0"/>
          </a:p>
        </p:txBody>
      </p:sp>
      <p:cxnSp>
        <p:nvCxnSpPr>
          <p:cNvPr id="276" name="Straight Connector 275"/>
          <p:cNvCxnSpPr/>
          <p:nvPr/>
        </p:nvCxnSpPr>
        <p:spPr>
          <a:xfrm flipV="1">
            <a:off x="326258" y="5617902"/>
            <a:ext cx="10860495" cy="21336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/>
          <p:cNvSpPr txBox="1"/>
          <p:nvPr/>
        </p:nvSpPr>
        <p:spPr>
          <a:xfrm>
            <a:off x="167055" y="51927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项目维护者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344</Words>
  <Application>Microsoft Macintosh PowerPoint</Application>
  <PresentationFormat>Widescreen</PresentationFormat>
  <Paragraphs>180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周文洋(Jacky Zhou)</dc:creator>
  <cp:lastModifiedBy>周文洋(Jacky Zhou)</cp:lastModifiedBy>
  <cp:revision>535</cp:revision>
  <dcterms:created xsi:type="dcterms:W3CDTF">2020-02-10T09:15:20Z</dcterms:created>
  <dcterms:modified xsi:type="dcterms:W3CDTF">2020-02-16T09:34:17Z</dcterms:modified>
</cp:coreProperties>
</file>